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326" r:id="rId5"/>
    <p:sldId id="314" r:id="rId6"/>
    <p:sldId id="296" r:id="rId7"/>
    <p:sldId id="299" r:id="rId8"/>
    <p:sldId id="324" r:id="rId9"/>
    <p:sldId id="304" r:id="rId10"/>
    <p:sldId id="305" r:id="rId11"/>
    <p:sldId id="302" r:id="rId12"/>
    <p:sldId id="322" r:id="rId13"/>
    <p:sldId id="306" r:id="rId14"/>
    <p:sldId id="328" r:id="rId15"/>
    <p:sldId id="301" r:id="rId16"/>
    <p:sldId id="327" r:id="rId17"/>
    <p:sldId id="28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C0C0C0"/>
    <a:srgbClr val="DDDDDD"/>
    <a:srgbClr val="0099CC"/>
    <a:srgbClr val="000000"/>
    <a:srgbClr val="FFFFFF"/>
    <a:srgbClr val="808080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01" autoAdjust="0"/>
    <p:restoredTop sz="94728" autoAdjust="0"/>
  </p:normalViewPr>
  <p:slideViewPr>
    <p:cSldViewPr>
      <p:cViewPr>
        <p:scale>
          <a:sx n="75" d="100"/>
          <a:sy n="75" d="100"/>
        </p:scale>
        <p:origin x="-2760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62C6C4E-3DEB-4A81-ABDD-CFAAD62778B2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43B5593-362B-4B3A-AE60-D593FE364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noProof="0" smtClean="0"/>
              <a:t>Click to edit Master text styles</a:t>
            </a:r>
          </a:p>
          <a:p>
            <a:pPr lvl="1"/>
            <a:r>
              <a:rPr lang="en-US" altLang="ru-RU" noProof="0" smtClean="0"/>
              <a:t>Second level</a:t>
            </a:r>
          </a:p>
          <a:p>
            <a:pPr lvl="2"/>
            <a:r>
              <a:rPr lang="en-US" altLang="ru-RU" noProof="0" smtClean="0"/>
              <a:t>Third level</a:t>
            </a:r>
          </a:p>
          <a:p>
            <a:pPr lvl="3"/>
            <a:r>
              <a:rPr lang="en-US" altLang="ru-RU" noProof="0" smtClean="0"/>
              <a:t>Fourth level</a:t>
            </a:r>
          </a:p>
          <a:p>
            <a:pPr lvl="4"/>
            <a:r>
              <a:rPr lang="en-US" altLang="ru-RU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69025FAB-B20B-46C7-BF20-DA7C682A780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" name="Picture 24" descr="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8" name="Picture 25" descr="0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 descr="0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1800" b="1" smtClean="0">
                <a:solidFill>
                  <a:schemeClr val="bg2"/>
                </a:solidFill>
              </a:rPr>
              <a:t>L/O/G/O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pPr lvl="0"/>
            <a:r>
              <a:rPr lang="en-US" altLang="ru-RU" noProof="0" smtClean="0"/>
              <a:t>Образец заголовка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ru-RU" noProof="0" smtClean="0"/>
              <a:t>Образец подзаголовка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B10D2B6-0C29-404F-9629-F9D40F59A2B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71ABB-5A54-486D-BD9E-41131958D44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2DB0C-C978-4E0A-B137-6C9891B98B2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622FA-0FFE-4C91-A104-9FDBC82769B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895D8-A8C8-43CC-9C58-EE9CFCB7B4C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10751-2F9B-4C27-A3CC-E7BC6FA7424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B96DC-3A0F-4E81-B813-0C47C4CF9A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2CD8A-AF83-4271-B484-4BD91158C18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38210-7F5E-4B7C-9F6C-17B7BAE3543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58FAF-D104-4F09-9049-FE141CE2548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9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8635-BEF4-4E83-A647-29058927651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643E7-E6D7-49C4-9DA6-040704F352E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6EF82-C4B4-485D-8A4D-8A79094BE48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4F09E-C1D0-44BC-93D5-B2AF335A9E8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FFFF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2051" name="Picture 26" descr="02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9CC16AAE-1FFD-4411-82CF-8F701E109A9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pic>
        <p:nvPicPr>
          <p:cNvPr id="2056" name="Picture 24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5"/>
          <p:cNvPicPr>
            <a:picLocks noChangeAspect="1" noChangeArrowheads="1"/>
          </p:cNvPicPr>
          <p:nvPr/>
        </p:nvPicPr>
        <p:blipFill>
          <a:blip r:embed="rId18" cstate="screen"/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6;&#1092;&#1080;&#1083;&#1072;&#1082;&#1090;&#1080;&#1095;&#1077;&#1089;&#1082;&#1072;&#1103;%20&#1088;&#1072;&#1073;&#1086;&#1090;&#1072;/&#1055;&#1088;&#1086;&#1075;&#1088;&#1072;&#1084;&#1084;&#1072;%20&#1087;&#1086;%20&#1085;&#1077;&#1089;&#1086;&#1074;&#1077;&#1088;&#1096;&#1077;&#1085;&#1085;&#1086;&#1083;&#1077;&#1090;&#1085;&#1077;&#1084;&#1091;.doc" TargetMode="External"/><Relationship Id="rId2" Type="http://schemas.openxmlformats.org/officeDocument/2006/relationships/hyperlink" Target="&#1055;&#1088;&#1086;&#1092;&#1080;&#1083;&#1072;&#1082;&#1090;&#1080;&#1095;&#1077;&#1089;&#1082;&#1072;&#1103;%20&#1088;&#1072;&#1073;&#1086;&#1090;&#1072;/&#1048;&#1085;&#1076;&#1080;&#1074;&#1080;&#1076;&#1091;&#1072;&#1083;&#1100;&#1085;&#1099;&#1081;%20&#1087;&#1083;&#1072;&#1085;%20&#1088;&#1072;&#1073;&#1086;&#1090;&#1099;%20&#1052;&#1050;&#1054;&#1059;%20&#1057;&#1054;&#1064;%20&#1089;%20&#1059;&#1048;&#1054;&#1055;.doc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457200" y="990600"/>
            <a:ext cx="8229600" cy="1524000"/>
          </a:xfrm>
        </p:spPr>
        <p:txBody>
          <a:bodyPr/>
          <a:lstStyle/>
          <a:p>
            <a:pPr algn="ctr" eaLnBrk="1" hangingPunct="1"/>
            <a:r>
              <a:rPr lang="ru-RU" altLang="ru-RU" sz="3600" dirty="0" smtClean="0">
                <a:solidFill>
                  <a:schemeClr val="tx1"/>
                </a:solidFill>
              </a:rPr>
              <a:t>Организация работы </a:t>
            </a:r>
            <a:br>
              <a:rPr lang="ru-RU" altLang="ru-RU" sz="3600" dirty="0" smtClean="0">
                <a:solidFill>
                  <a:schemeClr val="tx1"/>
                </a:solidFill>
              </a:rPr>
            </a:br>
            <a:r>
              <a:rPr lang="ru-RU" altLang="ru-RU" sz="3600" dirty="0" smtClean="0">
                <a:solidFill>
                  <a:schemeClr val="tx1"/>
                </a:solidFill>
              </a:rPr>
              <a:t>по профилактике алкоголизма, </a:t>
            </a:r>
            <a:r>
              <a:rPr lang="ru-RU" altLang="ru-RU" sz="3600" dirty="0" err="1" smtClean="0">
                <a:solidFill>
                  <a:schemeClr val="tx1"/>
                </a:solidFill>
              </a:rPr>
              <a:t>табакокурения</a:t>
            </a:r>
            <a:r>
              <a:rPr lang="ru-RU" altLang="ru-RU" sz="3600" dirty="0" smtClean="0">
                <a:solidFill>
                  <a:schemeClr val="tx1"/>
                </a:solidFill>
              </a:rPr>
              <a:t> и наркомании </a:t>
            </a:r>
            <a:br>
              <a:rPr lang="ru-RU" altLang="ru-RU" sz="3600" dirty="0" smtClean="0">
                <a:solidFill>
                  <a:schemeClr val="tx1"/>
                </a:solidFill>
              </a:rPr>
            </a:br>
            <a:r>
              <a:rPr lang="ru-RU" altLang="ru-RU" sz="3600" dirty="0" smtClean="0">
                <a:solidFill>
                  <a:schemeClr val="tx1"/>
                </a:solidFill>
              </a:rPr>
              <a:t>в МКОУ СОШ с УИОП №1 </a:t>
            </a:r>
            <a:br>
              <a:rPr lang="ru-RU" altLang="ru-RU" sz="3600" dirty="0" smtClean="0">
                <a:solidFill>
                  <a:schemeClr val="tx1"/>
                </a:solidFill>
              </a:rPr>
            </a:br>
            <a:r>
              <a:rPr lang="ru-RU" altLang="ru-RU" sz="3600" dirty="0" err="1" smtClean="0">
                <a:solidFill>
                  <a:schemeClr val="tx1"/>
                </a:solidFill>
              </a:rPr>
              <a:t>г.Малмыжа</a:t>
            </a:r>
            <a:endParaRPr lang="en-US" altLang="ru-RU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746125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   Конкурс  плакатов</a:t>
            </a:r>
            <a:br>
              <a:rPr lang="ru-RU" altLang="ru-RU" sz="3200" smtClean="0"/>
            </a:br>
            <a:r>
              <a:rPr lang="ru-RU" altLang="ru-RU" sz="3200" smtClean="0"/>
              <a:t>«Скажем наркотикам «НЕТ!»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2" name="Picture 9" descr="DSCN7591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716463" y="3500438"/>
            <a:ext cx="4140200" cy="2952750"/>
          </a:xfrm>
          <a:noFill/>
        </p:spPr>
      </p:pic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250825" y="5013325"/>
            <a:ext cx="453707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dirty="0"/>
              <a:t>Конкурс среди учащихся </a:t>
            </a:r>
            <a:endParaRPr lang="ru-RU" sz="1800" dirty="0" smtClean="0"/>
          </a:p>
          <a:p>
            <a:pPr algn="ctr">
              <a:spcBef>
                <a:spcPct val="50000"/>
              </a:spcBef>
            </a:pPr>
            <a:r>
              <a:rPr lang="ru-RU" sz="1800" dirty="0" smtClean="0"/>
              <a:t>6-9 </a:t>
            </a:r>
            <a:r>
              <a:rPr lang="ru-RU" sz="1800" dirty="0"/>
              <a:t>классов </a:t>
            </a:r>
          </a:p>
        </p:txBody>
      </p:sp>
      <p:pic>
        <p:nvPicPr>
          <p:cNvPr id="12294" name="Содержимое 3" descr="P1010046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00063" y="1428750"/>
            <a:ext cx="4286250" cy="2928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         Конкурс буклетов</a:t>
            </a:r>
          </a:p>
        </p:txBody>
      </p:sp>
      <p:pic>
        <p:nvPicPr>
          <p:cNvPr id="13315" name="Picture 7" descr="DSCN1732"/>
          <p:cNvPicPr>
            <a:picLocks noChangeAspect="1" noChangeArrowheads="1"/>
          </p:cNvPicPr>
          <p:nvPr/>
        </p:nvPicPr>
        <p:blipFill>
          <a:blip r:embed="rId2" cstate="screen">
            <a:lum bright="18000"/>
          </a:blip>
          <a:srcRect/>
          <a:stretch>
            <a:fillRect/>
          </a:stretch>
        </p:blipFill>
        <p:spPr bwMode="auto">
          <a:xfrm>
            <a:off x="5003800" y="1412875"/>
            <a:ext cx="3960813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0" descr="20150324_103728"/>
          <p:cNvPicPr>
            <a:picLocks noChangeAspect="1" noChangeArrowheads="1"/>
          </p:cNvPicPr>
          <p:nvPr/>
        </p:nvPicPr>
        <p:blipFill>
          <a:blip r:embed="rId3" cstate="screen">
            <a:lum bright="12000"/>
          </a:blip>
          <a:srcRect/>
          <a:stretch>
            <a:fillRect/>
          </a:stretch>
        </p:blipFill>
        <p:spPr bwMode="auto">
          <a:xfrm>
            <a:off x="179388" y="1412875"/>
            <a:ext cx="4484687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IMG_177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03575" y="3789363"/>
            <a:ext cx="302577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Акция «Нет наркотикам!»</a:t>
            </a:r>
          </a:p>
        </p:txBody>
      </p:sp>
      <p:pic>
        <p:nvPicPr>
          <p:cNvPr id="14339" name="Picture 7" descr="DSCN002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1557338"/>
            <a:ext cx="4035425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 descr="DSCN003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1484313"/>
            <a:ext cx="39608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SAM_890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71775" y="4005263"/>
            <a:ext cx="334645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1\Desktop\Конкурс в спотрзале\IMG_354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8" y="3929063"/>
            <a:ext cx="3000375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smtClean="0"/>
              <a:t>     Спортивные мероприятия</a:t>
            </a:r>
          </a:p>
        </p:txBody>
      </p:sp>
      <p:pic>
        <p:nvPicPr>
          <p:cNvPr id="15364" name="Picture 9" descr="289e0fOckxU (1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59538" y="3573463"/>
            <a:ext cx="237172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0" y="6092825"/>
            <a:ext cx="3643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FF"/>
                </a:solidFill>
              </a:rPr>
              <a:t>БОГАТЫРСКАЯ НАША СИЛА</a:t>
            </a: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5761038" y="6215063"/>
            <a:ext cx="3382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FF"/>
                </a:solidFill>
              </a:rPr>
              <a:t>ЭСТАФЕТА</a:t>
            </a:r>
          </a:p>
        </p:txBody>
      </p:sp>
      <p:pic>
        <p:nvPicPr>
          <p:cNvPr id="15367" name="Picture 7" descr="DSC_0119"/>
          <p:cNvPicPr>
            <a:picLocks noChangeAspect="1" noChangeArrowheads="1"/>
          </p:cNvPicPr>
          <p:nvPr/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 bwMode="auto">
          <a:xfrm>
            <a:off x="2339975" y="1341438"/>
            <a:ext cx="4579938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14"/>
          <p:cNvSpPr txBox="1">
            <a:spLocks noChangeArrowheads="1"/>
          </p:cNvSpPr>
          <p:nvPr/>
        </p:nvSpPr>
        <p:spPr bwMode="auto">
          <a:xfrm>
            <a:off x="3203575" y="4581525"/>
            <a:ext cx="3097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Спортивная игра «Зарница»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r>
              <a:rPr lang="ru-RU" smtClean="0"/>
              <a:t>Социальный театр</a:t>
            </a:r>
          </a:p>
        </p:txBody>
      </p:sp>
      <p:pic>
        <p:nvPicPr>
          <p:cNvPr id="16387" name="Содержимое 3" descr="P101004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bright="30000" contrast="12000"/>
          </a:blip>
          <a:srcRect/>
          <a:stretch>
            <a:fillRect/>
          </a:stretch>
        </p:blipFill>
        <p:spPr>
          <a:xfrm>
            <a:off x="1285875" y="1571625"/>
            <a:ext cx="6424613" cy="48593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Работа  с родителями и педагогами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2800" smtClean="0"/>
              <a:t>Просветительская работа, которая включает в себя: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      общешкольные и классные родительские собрания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2800" smtClean="0"/>
              <a:t>Организация спортивных праздников  с привлечением родителей «Мама, папа, я – спортивная семья».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2800" smtClean="0"/>
              <a:t>Посещения неблагополучных семей, стоящих на  внутришкольном контроле.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2800" smtClean="0"/>
              <a:t>Работа Совета профилактики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Папа, мама, я – спортивная семья!</a:t>
            </a:r>
            <a:br>
              <a:rPr lang="ru-RU" smtClean="0"/>
            </a:br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6" name="Рисунок 3" descr="C:\Users\1\Desktop\фото спортивная семья\DSC070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3" y="1571625"/>
            <a:ext cx="4857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DSC0704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3" y="3643313"/>
            <a:ext cx="3786187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Спасибо за внимание</a:t>
            </a:r>
            <a:endParaRPr lang="en-US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46125"/>
          </a:xfrm>
        </p:spPr>
        <p:txBody>
          <a:bodyPr/>
          <a:lstStyle/>
          <a:p>
            <a:pPr eaLnBrk="1" hangingPunct="1"/>
            <a:r>
              <a:rPr lang="ru-RU" altLang="ru-RU" smtClean="0"/>
              <a:t>Цели  и задачи :</a:t>
            </a: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908175" y="4941888"/>
            <a:ext cx="5472113" cy="1727200"/>
            <a:chOff x="720" y="1392"/>
            <a:chExt cx="4058" cy="480"/>
          </a:xfrm>
        </p:grpSpPr>
        <p:sp>
          <p:nvSpPr>
            <p:cNvPr id="6148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altLang="ru-RU" sz="1800"/>
                <a:t>Привитие  учащимся умений и навыков</a:t>
              </a:r>
            </a:p>
            <a:p>
              <a:pPr algn="ctr">
                <a:defRPr/>
              </a:pPr>
              <a:r>
                <a:rPr lang="ru-RU" altLang="ru-RU" sz="1800"/>
                <a:t> активной психологической защиты от вовлечения</a:t>
              </a:r>
            </a:p>
            <a:p>
              <a:pPr algn="ctr">
                <a:defRPr/>
              </a:pPr>
              <a:r>
                <a:rPr lang="ru-RU" altLang="ru-RU" sz="1800"/>
                <a:t>в процесс употребления наркотиков </a:t>
              </a:r>
            </a:p>
            <a:p>
              <a:pPr algn="ctr">
                <a:defRPr/>
              </a:pPr>
              <a:r>
                <a:rPr lang="ru-RU" altLang="ru-RU" sz="1800"/>
                <a:t>и антисоциальную деятельность</a:t>
              </a:r>
            </a:p>
          </p:txBody>
        </p:sp>
        <p:grpSp>
          <p:nvGrpSpPr>
            <p:cNvPr id="5142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50" name="AutoShape 6"/>
              <p:cNvSpPr>
                <a:spLocks noChangeArrowheads="1"/>
              </p:cNvSpPr>
              <p:nvPr/>
            </p:nvSpPr>
            <p:spPr bwMode="gray">
              <a:xfrm>
                <a:off x="740" y="1736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1" name="AutoShape 7"/>
              <p:cNvSpPr>
                <a:spLocks noChangeArrowheads="1"/>
              </p:cNvSpPr>
              <p:nvPr/>
            </p:nvSpPr>
            <p:spPr bwMode="gray">
              <a:xfrm>
                <a:off x="740" y="1407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5124" name="Group 18"/>
          <p:cNvGrpSpPr>
            <a:grpSpLocks/>
          </p:cNvGrpSpPr>
          <p:nvPr/>
        </p:nvGrpSpPr>
        <p:grpSpPr bwMode="auto">
          <a:xfrm>
            <a:off x="1835150" y="1268413"/>
            <a:ext cx="5329238" cy="1150937"/>
            <a:chOff x="720" y="1392"/>
            <a:chExt cx="4058" cy="480"/>
          </a:xfrm>
        </p:grpSpPr>
        <p:sp>
          <p:nvSpPr>
            <p:cNvPr id="2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marL="228600" indent="-228600" algn="ctr">
                <a:defRPr/>
              </a:pPr>
              <a:r>
                <a:rPr lang="ru-RU" altLang="ru-RU" sz="1800"/>
                <a:t>Предоставление подросткам объективной </a:t>
              </a:r>
            </a:p>
            <a:p>
              <a:pPr marL="228600" indent="-228600" algn="ctr">
                <a:defRPr/>
              </a:pPr>
              <a:r>
                <a:rPr lang="ru-RU" altLang="ru-RU" sz="1800"/>
                <a:t>информации о негативных последствиях приема </a:t>
              </a:r>
            </a:p>
            <a:p>
              <a:pPr marL="228600" indent="-228600" algn="ctr">
                <a:defRPr/>
              </a:pPr>
              <a:r>
                <a:rPr lang="ru-RU" altLang="ru-RU" sz="1800"/>
                <a:t>ПАВ, алкоголя и табака;</a:t>
              </a:r>
              <a:r>
                <a:rPr lang="ru-RU" altLang="ru-RU"/>
                <a:t> </a:t>
              </a:r>
            </a:p>
          </p:txBody>
        </p:sp>
        <p:grpSp>
          <p:nvGrpSpPr>
            <p:cNvPr id="5138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125" name="Text Box 23"/>
          <p:cNvSpPr txBox="1">
            <a:spLocks noChangeArrowheads="1"/>
          </p:cNvSpPr>
          <p:nvPr/>
        </p:nvSpPr>
        <p:spPr bwMode="black">
          <a:xfrm>
            <a:off x="2286000" y="2787650"/>
            <a:ext cx="460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altLang="ru-RU" sz="2000" b="1">
                <a:solidFill>
                  <a:srgbClr val="FFFFFF"/>
                </a:solidFill>
                <a:cs typeface="Arial" charset="0"/>
              </a:rPr>
              <a:t>Воспитание </a:t>
            </a:r>
            <a:r>
              <a:rPr lang="en-US" altLang="ru-RU" sz="2000" b="1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altLang="ru-RU" sz="2000" b="1">
                <a:solidFill>
                  <a:srgbClr val="FFFFFF"/>
                </a:solidFill>
                <a:cs typeface="Arial" charset="0"/>
              </a:rPr>
              <a:t>в учебном процессе</a:t>
            </a:r>
            <a:endParaRPr lang="en-US" altLang="ru-RU" sz="2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126" name="Text Box 24"/>
          <p:cNvSpPr txBox="1">
            <a:spLocks noChangeArrowheads="1"/>
          </p:cNvSpPr>
          <p:nvPr/>
        </p:nvSpPr>
        <p:spPr bwMode="black">
          <a:xfrm>
            <a:off x="2268538" y="3500438"/>
            <a:ext cx="460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altLang="ru-RU" sz="1800" b="1">
                <a:solidFill>
                  <a:srgbClr val="FFFFFF"/>
                </a:solidFill>
                <a:cs typeface="Arial" charset="0"/>
              </a:rPr>
              <a:t>Внеклассная воспитательная работа во вне учебное время</a:t>
            </a:r>
            <a:endParaRPr lang="en-US" altLang="ru-RU" sz="1800" b="1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127" name="Group 37"/>
          <p:cNvGrpSpPr>
            <a:grpSpLocks/>
          </p:cNvGrpSpPr>
          <p:nvPr/>
        </p:nvGrpSpPr>
        <p:grpSpPr bwMode="auto">
          <a:xfrm>
            <a:off x="1908175" y="2420938"/>
            <a:ext cx="5329238" cy="1152525"/>
            <a:chOff x="720" y="1392"/>
            <a:chExt cx="4058" cy="480"/>
          </a:xfrm>
        </p:grpSpPr>
        <p:sp>
          <p:nvSpPr>
            <p:cNvPr id="6182" name="AutoShape 3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altLang="ru-RU" sz="1800"/>
            </a:p>
            <a:p>
              <a:pPr algn="ctr">
                <a:defRPr/>
              </a:pPr>
              <a:r>
                <a:rPr lang="ru-RU" altLang="ru-RU" sz="1800"/>
                <a:t>формирование у обучающихся </a:t>
              </a:r>
            </a:p>
            <a:p>
              <a:pPr algn="ctr">
                <a:defRPr/>
              </a:pPr>
              <a:r>
                <a:rPr lang="ru-RU" altLang="ru-RU" sz="1800"/>
                <a:t>психологического иммунитета к наркотикам, </a:t>
              </a:r>
            </a:p>
            <a:p>
              <a:pPr algn="ctr">
                <a:defRPr/>
              </a:pPr>
              <a:r>
                <a:rPr lang="ru-RU" altLang="ru-RU" sz="1800"/>
                <a:t>алкоголю, табаку</a:t>
              </a:r>
              <a:r>
                <a:rPr lang="ru-RU" altLang="ru-RU"/>
                <a:t> </a:t>
              </a:r>
            </a:p>
            <a:p>
              <a:pPr algn="ctr">
                <a:defRPr/>
              </a:pPr>
              <a:endParaRPr lang="ru-RU" altLang="ru-RU"/>
            </a:p>
          </p:txBody>
        </p:sp>
        <p:grpSp>
          <p:nvGrpSpPr>
            <p:cNvPr id="5134" name="Group 3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84" name="AutoShape 4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85" name="AutoShape 4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5128" name="Group 18"/>
          <p:cNvGrpSpPr>
            <a:grpSpLocks/>
          </p:cNvGrpSpPr>
          <p:nvPr/>
        </p:nvGrpSpPr>
        <p:grpSpPr bwMode="auto">
          <a:xfrm>
            <a:off x="1979613" y="3789363"/>
            <a:ext cx="5329237" cy="1150937"/>
            <a:chOff x="720" y="1392"/>
            <a:chExt cx="4058" cy="480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altLang="ru-RU" sz="1800"/>
                <a:t>Формирование у подростков представлений </a:t>
              </a:r>
            </a:p>
            <a:p>
              <a:pPr algn="ctr">
                <a:defRPr/>
              </a:pPr>
              <a:r>
                <a:rPr lang="ru-RU" altLang="ru-RU" sz="1800"/>
                <a:t>об общечеловеческих ценностях и здоровом </a:t>
              </a:r>
            </a:p>
            <a:p>
              <a:pPr algn="ctr">
                <a:defRPr/>
              </a:pPr>
              <a:r>
                <a:rPr lang="ru-RU" altLang="ru-RU" sz="1800"/>
                <a:t>образе жизни </a:t>
              </a:r>
            </a:p>
          </p:txBody>
        </p:sp>
        <p:grpSp>
          <p:nvGrpSpPr>
            <p:cNvPr id="5130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65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66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46125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Направления профилактической работы</a:t>
            </a:r>
            <a:endParaRPr lang="en-US" altLang="ru-RU" sz="3200" smtClean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8075612" cy="5019675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Работа  с учащимися</a:t>
            </a:r>
          </a:p>
          <a:p>
            <a:pPr eaLnBrk="1" hangingPunct="1"/>
            <a:endParaRPr lang="ru-RU" altLang="ru-RU" sz="2800" smtClean="0"/>
          </a:p>
          <a:p>
            <a:pPr eaLnBrk="1" hangingPunct="1"/>
            <a:r>
              <a:rPr lang="ru-RU" altLang="ru-RU" sz="2800" smtClean="0"/>
              <a:t>Работа  с родителями</a:t>
            </a:r>
          </a:p>
          <a:p>
            <a:pPr eaLnBrk="1" hangingPunct="1"/>
            <a:endParaRPr lang="ru-RU" altLang="ru-RU" sz="2800" smtClean="0"/>
          </a:p>
          <a:p>
            <a:pPr eaLnBrk="1" hangingPunct="1"/>
            <a:r>
              <a:rPr lang="ru-RU" altLang="ru-RU" sz="2800" smtClean="0"/>
              <a:t>Работа  с педагогами</a:t>
            </a:r>
          </a:p>
          <a:p>
            <a:pPr eaLnBrk="1" hangingPunct="1"/>
            <a:endParaRPr lang="ru-RU" altLang="ru-RU" sz="2800" smtClean="0"/>
          </a:p>
          <a:p>
            <a:pPr eaLnBrk="1" hangingPunct="1"/>
            <a:r>
              <a:rPr lang="ru-RU" altLang="ru-RU" sz="2800" smtClean="0"/>
              <a:t>Сотрудничество с организациями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Работа  с учащимися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441575" y="-3873500"/>
            <a:ext cx="5888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Индивидуальный план работы МКОУ СОШ с УИОП №1 г. Малмыжа</a:t>
            </a:r>
            <a:endParaRPr lang="ru-RU" sz="800"/>
          </a:p>
          <a:p>
            <a:pPr algn="ctr"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 с Вьялковым Максимом, учеником 9б класса </a:t>
            </a:r>
            <a:endParaRPr lang="ru-RU"/>
          </a:p>
        </p:txBody>
      </p:sp>
      <p:sp>
        <p:nvSpPr>
          <p:cNvPr id="7172" name="Text Box 466"/>
          <p:cNvSpPr txBox="1">
            <a:spLocks noChangeArrowheads="1"/>
          </p:cNvSpPr>
          <p:nvPr/>
        </p:nvSpPr>
        <p:spPr bwMode="auto">
          <a:xfrm>
            <a:off x="285750" y="1700213"/>
            <a:ext cx="51435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AutoNum type="arabicPeriod"/>
            </a:pPr>
            <a:r>
              <a:rPr lang="ru-RU" sz="2800"/>
              <a:t> Индивидуальные планы работы с учащимися </a:t>
            </a:r>
            <a:r>
              <a:rPr lang="ru-RU" sz="2800">
                <a:hlinkClick r:id="rId2" action="ppaction://hlinkfile"/>
              </a:rPr>
              <a:t>группы «риска».</a:t>
            </a:r>
            <a:endParaRPr lang="ru-RU" sz="2800"/>
          </a:p>
          <a:p>
            <a:pPr marL="228600" indent="-228600">
              <a:spcBef>
                <a:spcPct val="50000"/>
              </a:spcBef>
              <a:buFontTx/>
              <a:buAutoNum type="arabicPeriod"/>
            </a:pPr>
            <a:r>
              <a:rPr lang="ru-RU" sz="2800"/>
              <a:t> </a:t>
            </a:r>
            <a:r>
              <a:rPr lang="ru-RU" altLang="ru-RU" sz="2800"/>
              <a:t>Журналы учёта работы  с детьми «группы риска»</a:t>
            </a:r>
            <a:r>
              <a:rPr lang="ru-RU" sz="2800"/>
              <a:t> </a:t>
            </a:r>
          </a:p>
          <a:p>
            <a:pPr marL="228600" indent="-228600">
              <a:spcBef>
                <a:spcPct val="50000"/>
              </a:spcBef>
              <a:buFontTx/>
              <a:buAutoNum type="arabicPeriod"/>
            </a:pPr>
            <a:r>
              <a:rPr lang="ru-RU" sz="2800">
                <a:hlinkClick r:id="rId3" action="ppaction://hlinkfile"/>
              </a:rPr>
              <a:t>Межведомственная программа </a:t>
            </a:r>
            <a:r>
              <a:rPr lang="ru-RU" sz="2800"/>
              <a:t>индивидуальной профилактической работы с несовершеннолетним </a:t>
            </a:r>
          </a:p>
        </p:txBody>
      </p:sp>
      <p:pic>
        <p:nvPicPr>
          <p:cNvPr id="7173" name="Содержимое 3" descr="9.t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24475" y="2214563"/>
            <a:ext cx="38195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>
                <a:solidFill>
                  <a:schemeClr val="tx2"/>
                </a:solidFill>
              </a:rPr>
              <a:t>Тематические встречи</a:t>
            </a:r>
          </a:p>
        </p:txBody>
      </p:sp>
      <p:pic>
        <p:nvPicPr>
          <p:cNvPr id="8195" name="Picture 11" descr="DSC_02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484313"/>
            <a:ext cx="446405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0" descr="DSC_020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175" y="3357563"/>
            <a:ext cx="46101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Работа  с учащимися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Тематические классные часы по профилактике  вредных привычек.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Встречи с медицинскими работниками, с сотрудниками правоохранительных органов;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Анонимное анкетирование «Алкоголь, табакокурение, наркотики»;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Просмотр фильмов антинаркотической направленности;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Участие  в антинаркотических акциях «Наркотикам, НЕТ!»;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Конкурсы рисунков, плакатов, буклетов.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smtClean="0"/>
              <a:t>Профилактические мероприятия</a:t>
            </a:r>
            <a:br>
              <a:rPr lang="ru-RU" altLang="ru-RU" sz="2400" smtClean="0"/>
            </a:br>
            <a:r>
              <a:rPr lang="ru-RU" altLang="ru-RU" sz="2400" smtClean="0"/>
              <a:t>в рамках  месячника по профилактике наркомании и токсикомании</a:t>
            </a:r>
            <a:r>
              <a:rPr lang="ru-RU" altLang="ru-RU" smtClean="0"/>
              <a:t> </a:t>
            </a:r>
          </a:p>
        </p:txBody>
      </p:sp>
      <p:graphicFrame>
        <p:nvGraphicFramePr>
          <p:cNvPr id="1026" name="Diagram 7"/>
          <p:cNvGraphicFramePr>
            <a:graphicFrameLocks/>
          </p:cNvGraphicFramePr>
          <p:nvPr>
            <p:ph idx="1"/>
          </p:nvPr>
        </p:nvGraphicFramePr>
        <p:xfrm>
          <a:off x="1258888" y="1882775"/>
          <a:ext cx="7345362" cy="4319588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935038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/>
            </a:r>
            <a:br>
              <a:rPr lang="ru-RU" altLang="ru-RU" sz="3200" smtClean="0"/>
            </a:br>
            <a:r>
              <a:rPr lang="ru-RU" altLang="ru-RU" sz="3200" smtClean="0">
                <a:solidFill>
                  <a:schemeClr val="tx1"/>
                </a:solidFill>
              </a:rPr>
              <a:t>Классные часы, лекции, </a:t>
            </a:r>
            <a:br>
              <a:rPr lang="ru-RU" altLang="ru-RU" sz="3200" smtClean="0">
                <a:solidFill>
                  <a:schemeClr val="tx1"/>
                </a:solidFill>
              </a:rPr>
            </a:br>
            <a:r>
              <a:rPr lang="ru-RU" altLang="ru-RU" sz="3200" smtClean="0">
                <a:solidFill>
                  <a:schemeClr val="tx1"/>
                </a:solidFill>
              </a:rPr>
              <a:t>тематические  беседы</a:t>
            </a:r>
            <a:br>
              <a:rPr lang="ru-RU" altLang="ru-RU" sz="3200" smtClean="0">
                <a:solidFill>
                  <a:schemeClr val="tx1"/>
                </a:solidFill>
              </a:rPr>
            </a:br>
            <a:endParaRPr lang="ru-RU" altLang="ru-RU" sz="3200" smtClean="0">
              <a:solidFill>
                <a:schemeClr val="tx1"/>
              </a:solidFill>
            </a:endParaRPr>
          </a:p>
        </p:txBody>
      </p:sp>
      <p:pic>
        <p:nvPicPr>
          <p:cNvPr id="10243" name="Picture 8" descr="DSCN758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9700" y="1484313"/>
            <a:ext cx="35941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0" descr="IMG_559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1484313"/>
            <a:ext cx="381635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9" descr="IMG_560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2138" y="3429000"/>
            <a:ext cx="27066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2484438" y="6237288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Для учащихся 5-11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DSCN759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975" y="1484313"/>
            <a:ext cx="453707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46125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 Конкурс рисунков</a:t>
            </a:r>
            <a:br>
              <a:rPr lang="ru-RU" altLang="ru-RU" sz="3200" smtClean="0"/>
            </a:br>
            <a:r>
              <a:rPr lang="ru-RU" altLang="ru-RU" sz="3200" smtClean="0"/>
              <a:t>«Мы против наркотиков!» </a:t>
            </a:r>
          </a:p>
        </p:txBody>
      </p:sp>
      <p:pic>
        <p:nvPicPr>
          <p:cNvPr id="11268" name="Picture 9" descr="DSCN759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750" y="3573463"/>
            <a:ext cx="23002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1" descr="DSCN759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32588" y="3716338"/>
            <a:ext cx="20605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2916238" y="5229225"/>
            <a:ext cx="38163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2000" b="1"/>
              <a:t>Приняли участие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2000" b="1"/>
              <a:t>ученики 7-8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_light">
  <a:themeElements>
    <a:clrScheme name="Child_light 2">
      <a:dk1>
        <a:srgbClr val="000000"/>
      </a:dk1>
      <a:lt1>
        <a:srgbClr val="F6EDA8"/>
      </a:lt1>
      <a:dk2>
        <a:srgbClr val="006600"/>
      </a:dk2>
      <a:lt2>
        <a:srgbClr val="FFFFFF"/>
      </a:lt2>
      <a:accent1>
        <a:srgbClr val="73C95B"/>
      </a:accent1>
      <a:accent2>
        <a:srgbClr val="F7C037"/>
      </a:accent2>
      <a:accent3>
        <a:srgbClr val="FAF4D1"/>
      </a:accent3>
      <a:accent4>
        <a:srgbClr val="000000"/>
      </a:accent4>
      <a:accent5>
        <a:srgbClr val="BCE1B5"/>
      </a:accent5>
      <a:accent6>
        <a:srgbClr val="E0AE31"/>
      </a:accent6>
      <a:hlink>
        <a:srgbClr val="2393CB"/>
      </a:hlink>
      <a:folHlink>
        <a:srgbClr val="CB057B"/>
      </a:folHlink>
    </a:clrScheme>
    <a:fontScheme name="Child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ild_light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d_light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d_light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Child_light</Template>
  <TotalTime>1185</TotalTime>
  <Words>306</Words>
  <Application>Microsoft Office PowerPoint</Application>
  <PresentationFormat>Экран (4:3)</PresentationFormat>
  <Paragraphs>78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Child_light</vt:lpstr>
      <vt:lpstr>Организация работы  по профилактике алкоголизма, табакокурения и наркомании  в МКОУ СОШ с УИОП №1  г.Малмыжа</vt:lpstr>
      <vt:lpstr>Цели  и задачи :</vt:lpstr>
      <vt:lpstr>Направления профилактической работы</vt:lpstr>
      <vt:lpstr>Работа  с учащимися</vt:lpstr>
      <vt:lpstr>Слайд 5</vt:lpstr>
      <vt:lpstr>Работа  с учащимися</vt:lpstr>
      <vt:lpstr>Профилактические мероприятия в рамках  месячника по профилактике наркомании и токсикомании </vt:lpstr>
      <vt:lpstr> Классные часы, лекции,  тематические  беседы </vt:lpstr>
      <vt:lpstr> Конкурс рисунков «Мы против наркотиков!» </vt:lpstr>
      <vt:lpstr>   Конкурс  плакатов «Скажем наркотикам «НЕТ!»</vt:lpstr>
      <vt:lpstr>         Конкурс буклетов</vt:lpstr>
      <vt:lpstr>Акция «Нет наркотикам!»</vt:lpstr>
      <vt:lpstr>     Спортивные мероприятия</vt:lpstr>
      <vt:lpstr>Социальный театр</vt:lpstr>
      <vt:lpstr>Работа  с родителями и педагогами</vt:lpstr>
      <vt:lpstr> Папа, мама, я – спортивная семья! </vt:lpstr>
      <vt:lpstr>Спасибо за внимание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ВОСПИТАТЕЛЬНАЯ СИСТЕМА</dc:title>
  <dc:creator>Admin</dc:creator>
  <cp:lastModifiedBy>123</cp:lastModifiedBy>
  <cp:revision>60</cp:revision>
  <dcterms:created xsi:type="dcterms:W3CDTF">2010-03-24T17:59:57Z</dcterms:created>
  <dcterms:modified xsi:type="dcterms:W3CDTF">2015-06-04T09:42:17Z</dcterms:modified>
</cp:coreProperties>
</file>